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FF1E-BCC6-4300-9468-8144E820E969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CFC6-13A6-42C0-8599-DA832F4E46E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6803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5046" y="2020530"/>
            <a:ext cx="1148478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08</a:t>
            </a:r>
            <a:r>
              <a:rPr lang="es-ES" sz="1100" b="1" baseline="0" dirty="0"/>
              <a:t> de Diciembre de 2023</a:t>
            </a:r>
            <a:endParaRPr lang="es-ES" sz="11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dirty="0"/>
              <a:t>Hombre de 26 años de edad de nacionalidad venezolana, lesión en segundo grado, menor a o igual al 5% en mano izquierda. Tipo de artefacto (mecha) , residente en el barrio Santander de la comuna 10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urgencias del hospital Federico lleras acosta a la espera de valoración por cirugía.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61 años de</a:t>
            </a:r>
            <a:r>
              <a:rPr lang="es-ES" sz="1100" baseline="0" dirty="0"/>
              <a:t> edad, el cual consulta el 08 de Diciembre pero manifiesta que la lesión ocurrió el 01 de Diciembre de 2023 SEMANA EPIDEMIOLOGICO Nº 48. Lesión</a:t>
            </a:r>
            <a:r>
              <a:rPr lang="es-ES" sz="1100" dirty="0"/>
              <a:t> en segundo grado, menor a o igual al 5% en</a:t>
            </a:r>
            <a:r>
              <a:rPr lang="es-ES" sz="1100" baseline="0" dirty="0"/>
              <a:t> primer y segundo dedos de la mano derecha</a:t>
            </a:r>
            <a:r>
              <a:rPr lang="es-ES" sz="1100" dirty="0"/>
              <a:t>. Tipo de artefacto (Tote) , residente en el barrio Murillo</a:t>
            </a:r>
            <a:r>
              <a:rPr lang="es-ES" sz="1100" baseline="0" dirty="0"/>
              <a:t> toro</a:t>
            </a:r>
            <a:r>
              <a:rPr lang="es-ES" sz="1100" dirty="0"/>
              <a:t> de la comuna 12 de</a:t>
            </a:r>
            <a:r>
              <a:rPr lang="es-ES" sz="1100" baseline="0" dirty="0"/>
              <a:t> la ciudad de Ibagué</a:t>
            </a:r>
            <a:r>
              <a:rPr lang="es-ES" sz="1100" dirty="0"/>
              <a:t>. Se encuentra hospitalizado</a:t>
            </a:r>
            <a:r>
              <a:rPr lang="es-ES" sz="1100" baseline="0" dirty="0"/>
              <a:t> en la unidad de quemados </a:t>
            </a:r>
            <a:r>
              <a:rPr lang="es-ES" sz="1100" dirty="0"/>
              <a:t>del hospital Federico lleras acosta a la espera de imágenes</a:t>
            </a:r>
            <a:r>
              <a:rPr lang="es-ES" sz="1100" baseline="0" dirty="0"/>
              <a:t> y valoración por especialidades</a:t>
            </a:r>
            <a:r>
              <a:rPr lang="es-ES" sz="1100" dirty="0"/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s-ES" sz="110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s-ES" sz="1100" b="1" dirty="0"/>
              <a:t>09</a:t>
            </a:r>
            <a:r>
              <a:rPr lang="es-ES" sz="1100" b="1" baseline="0" dirty="0"/>
              <a:t> de Diciembre de 2023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18 años, lesión en segundo grado, menor a o igual al 5% en mano derecha. Tipo de artefacto (mecha) , residente en el barrio La</a:t>
            </a:r>
            <a:r>
              <a:rPr lang="es-ES" sz="1100" baseline="0" dirty="0"/>
              <a:t> Gaviota</a:t>
            </a:r>
            <a:r>
              <a:rPr lang="es-ES" sz="1100" dirty="0"/>
              <a:t> de la comuna 6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urgencias del hospital Federico lleras acosta a la espera  de imágenes y valoración por cirugía.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18 años, lesión en segundo grado, menor a o igual al 5% en mano izquierda, con fractura de</a:t>
            </a:r>
            <a:r>
              <a:rPr lang="es-ES" sz="1100" baseline="0" dirty="0"/>
              <a:t> la falange distal de tercer y cuarto dedo</a:t>
            </a:r>
            <a:r>
              <a:rPr lang="es-ES" sz="1100" dirty="0"/>
              <a:t>. Tipo de artefacto (trueno) , residente en el barrio</a:t>
            </a:r>
            <a:r>
              <a:rPr lang="es-ES" sz="1100" baseline="0" dirty="0"/>
              <a:t> Brisas de villa maría</a:t>
            </a:r>
            <a:r>
              <a:rPr lang="es-ES" sz="1100" dirty="0"/>
              <a:t> de la comuna 11 de la ciudad</a:t>
            </a:r>
            <a:r>
              <a:rPr lang="es-ES" sz="1100" baseline="0" dirty="0"/>
              <a:t> de Ibagué</a:t>
            </a:r>
            <a:r>
              <a:rPr lang="es-ES" sz="1100" dirty="0"/>
              <a:t>. Se encuentra en hospitalización</a:t>
            </a:r>
            <a:r>
              <a:rPr lang="es-ES" sz="1100" baseline="0" dirty="0"/>
              <a:t> </a:t>
            </a:r>
            <a:r>
              <a:rPr lang="es-ES" sz="1100" dirty="0"/>
              <a:t>del hospital Federico lleras acosta a la espera  de cirugía.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Mujer de 26 años, lesión en segundo grado con extensión de 6%-14% en cadera y miembro inferior(muslo). Tipo de artefacto (no especificado) Según reporta la historia clínica fue una “explosión en vía publica” , residente en el barrio la Cima, pero los hechos ocurrieron en la Ciudadela simón bolívar de la comuna 8 de la ciudad de Ibagué. Se encuentra en hospitalización en la Clínica Asotrauma, ya fue operada</a:t>
            </a:r>
            <a:r>
              <a:rPr lang="es-ES" sz="1100" dirty="0" smtClean="0"/>
              <a:t>.</a:t>
            </a:r>
          </a:p>
          <a:p>
            <a:pPr algn="just">
              <a:defRPr/>
            </a:pPr>
            <a:r>
              <a:rPr lang="es-ES" sz="1100" b="1" dirty="0" smtClean="0"/>
              <a:t>11 </a:t>
            </a:r>
            <a:r>
              <a:rPr lang="es-ES" sz="1100" b="1" dirty="0"/>
              <a:t>de Diciembre de </a:t>
            </a:r>
            <a:r>
              <a:rPr lang="es-ES" sz="1100" b="1" dirty="0" smtClean="0"/>
              <a:t>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41 </a:t>
            </a:r>
            <a:r>
              <a:rPr lang="es-ES" sz="1100" dirty="0"/>
              <a:t>años, lesión en segundo </a:t>
            </a:r>
            <a:r>
              <a:rPr lang="es-ES" sz="1100" dirty="0" smtClean="0"/>
              <a:t>grado </a:t>
            </a:r>
            <a:r>
              <a:rPr lang="es-ES" sz="1100" dirty="0"/>
              <a:t>con extensión de 6%-14%</a:t>
            </a:r>
            <a:r>
              <a:rPr lang="es-ES" sz="1100" dirty="0" smtClean="0"/>
              <a:t> </a:t>
            </a:r>
            <a:r>
              <a:rPr lang="es-ES" sz="1100" dirty="0"/>
              <a:t>en mano </a:t>
            </a:r>
            <a:r>
              <a:rPr lang="es-ES" sz="1100" dirty="0" smtClean="0"/>
              <a:t>izquierda. </a:t>
            </a:r>
            <a:r>
              <a:rPr lang="es-ES" sz="1100" dirty="0"/>
              <a:t>Tipo de artefacto </a:t>
            </a:r>
            <a:r>
              <a:rPr lang="es-ES" sz="1100" dirty="0" smtClean="0"/>
              <a:t>(volcán) </a:t>
            </a:r>
            <a:r>
              <a:rPr lang="es-ES" sz="1100" dirty="0"/>
              <a:t>, residente en el barrio </a:t>
            </a:r>
            <a:r>
              <a:rPr lang="es-ES" sz="1100" dirty="0" smtClean="0"/>
              <a:t>Gaitán </a:t>
            </a:r>
            <a:r>
              <a:rPr lang="es-ES" sz="1100" dirty="0"/>
              <a:t>de la comuna 4</a:t>
            </a:r>
            <a:r>
              <a:rPr lang="es-ES" sz="1100" dirty="0" smtClean="0"/>
              <a:t> </a:t>
            </a:r>
            <a:r>
              <a:rPr lang="es-ES" sz="1100" dirty="0"/>
              <a:t>de la ciudad de Ibagué. Se encuentra </a:t>
            </a:r>
            <a:r>
              <a:rPr lang="es-ES" sz="1100" dirty="0" smtClean="0"/>
              <a:t>en observación del servicio de urgencias de la clínica Tolima con remisión a la unidad de quemados del hospital Federico lleras acosta.</a:t>
            </a:r>
          </a:p>
          <a:p>
            <a:pPr algn="just"/>
            <a:r>
              <a:rPr lang="es-ES" sz="1100" b="1" dirty="0" smtClean="0"/>
              <a:t>14 </a:t>
            </a:r>
            <a:r>
              <a:rPr lang="es-ES" sz="1100" b="1" dirty="0"/>
              <a:t>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54 </a:t>
            </a:r>
            <a:r>
              <a:rPr lang="es-ES" sz="1100" dirty="0"/>
              <a:t>años de edad, el cual consulta </a:t>
            </a:r>
            <a:r>
              <a:rPr lang="es-ES" sz="1100" dirty="0" smtClean="0"/>
              <a:t>el14 </a:t>
            </a:r>
            <a:r>
              <a:rPr lang="es-ES" sz="1100" dirty="0"/>
              <a:t>de Diciembre pero manifiesta que la lesión ocurrió el </a:t>
            </a:r>
            <a:r>
              <a:rPr lang="es-ES" sz="1100" dirty="0" smtClean="0"/>
              <a:t>07 </a:t>
            </a:r>
            <a:r>
              <a:rPr lang="es-ES" sz="1100" dirty="0"/>
              <a:t>de Diciembre de 2023 SEMANA EPIDEMIOLOGICO Nº </a:t>
            </a:r>
            <a:r>
              <a:rPr lang="es-ES" sz="1100" dirty="0" smtClean="0"/>
              <a:t>49. </a:t>
            </a:r>
            <a:r>
              <a:rPr lang="es-ES" sz="1100" dirty="0"/>
              <a:t>Lesión en segundo grado, menor a o igual al 5% </a:t>
            </a:r>
            <a:r>
              <a:rPr lang="es-ES" sz="1100" dirty="0" smtClean="0"/>
              <a:t>en cara interna de tercio medio de muslo izquierdo. </a:t>
            </a:r>
            <a:r>
              <a:rPr lang="es-ES" sz="1100" dirty="0"/>
              <a:t>Tipo de artefacto </a:t>
            </a:r>
            <a:r>
              <a:rPr lang="es-ES" sz="1100" dirty="0" smtClean="0"/>
              <a:t>(Rosa china) </a:t>
            </a:r>
            <a:r>
              <a:rPr lang="es-ES" sz="1100" dirty="0"/>
              <a:t>, residente en el barrio </a:t>
            </a:r>
            <a:r>
              <a:rPr lang="es-ES" sz="1100" dirty="0" smtClean="0"/>
              <a:t>América </a:t>
            </a:r>
            <a:r>
              <a:rPr lang="es-ES" sz="1100" dirty="0"/>
              <a:t>de la comuna </a:t>
            </a:r>
            <a:r>
              <a:rPr lang="es-ES" sz="1100" dirty="0" smtClean="0"/>
              <a:t>11 </a:t>
            </a:r>
            <a:r>
              <a:rPr lang="es-ES" sz="1100" dirty="0"/>
              <a:t>de la ciudad de Ibagué. </a:t>
            </a:r>
            <a:r>
              <a:rPr lang="es-ES" sz="1100" dirty="0" smtClean="0"/>
              <a:t>Fue atendido en el hospital san francisco con manejo ambulatorio.</a:t>
            </a:r>
            <a:endParaRPr lang="es-ES" sz="1100" dirty="0"/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prstClr val="black"/>
                </a:solidFill>
              </a:rPr>
              <a:t>Hombre de </a:t>
            </a:r>
            <a:r>
              <a:rPr lang="es-ES" sz="1100" dirty="0" smtClean="0">
                <a:solidFill>
                  <a:prstClr val="black"/>
                </a:solidFill>
              </a:rPr>
              <a:t>69 </a:t>
            </a:r>
            <a:r>
              <a:rPr lang="es-ES" sz="1100" dirty="0">
                <a:solidFill>
                  <a:prstClr val="black"/>
                </a:solidFill>
              </a:rPr>
              <a:t>años de </a:t>
            </a:r>
            <a:r>
              <a:rPr lang="es-ES" sz="1100" dirty="0" smtClean="0">
                <a:solidFill>
                  <a:prstClr val="black"/>
                </a:solidFill>
              </a:rPr>
              <a:t>edad, la lesión se presento el 07 </a:t>
            </a:r>
            <a:r>
              <a:rPr lang="es-ES" sz="1100" dirty="0">
                <a:solidFill>
                  <a:prstClr val="black"/>
                </a:solidFill>
              </a:rPr>
              <a:t>de </a:t>
            </a:r>
            <a:r>
              <a:rPr lang="es-ES" sz="1100" dirty="0" smtClean="0">
                <a:solidFill>
                  <a:prstClr val="black"/>
                </a:solidFill>
              </a:rPr>
              <a:t>Diciembre </a:t>
            </a:r>
            <a:r>
              <a:rPr lang="es-ES" sz="1100" dirty="0">
                <a:solidFill>
                  <a:prstClr val="black"/>
                </a:solidFill>
              </a:rPr>
              <a:t>SEMANA EPIDEMIOLOGICO Nº </a:t>
            </a:r>
            <a:r>
              <a:rPr lang="es-ES" sz="1100" dirty="0" smtClean="0">
                <a:solidFill>
                  <a:prstClr val="black"/>
                </a:solidFill>
              </a:rPr>
              <a:t>49, pero no fue notificado de manera oportuna por la institución prestadora de servicio Virrey Solís complejo medico la florida . </a:t>
            </a:r>
            <a:r>
              <a:rPr lang="es-ES" sz="1100" dirty="0">
                <a:solidFill>
                  <a:prstClr val="black"/>
                </a:solidFill>
              </a:rPr>
              <a:t>Lesión en </a:t>
            </a:r>
            <a:r>
              <a:rPr lang="es-ES" sz="1100" dirty="0" smtClean="0">
                <a:solidFill>
                  <a:prstClr val="black"/>
                </a:solidFill>
              </a:rPr>
              <a:t>primer </a:t>
            </a:r>
            <a:r>
              <a:rPr lang="es-ES" sz="1100" dirty="0">
                <a:solidFill>
                  <a:prstClr val="black"/>
                </a:solidFill>
              </a:rPr>
              <a:t>grado, menor a o igual al 5% en cara interna de tercio medio de muslo izquierdo. Tipo de artefacto </a:t>
            </a:r>
            <a:r>
              <a:rPr lang="es-ES" sz="1100" dirty="0" smtClean="0">
                <a:solidFill>
                  <a:prstClr val="black"/>
                </a:solidFill>
              </a:rPr>
              <a:t>(Volcán) </a:t>
            </a:r>
            <a:r>
              <a:rPr lang="es-ES" sz="1100" dirty="0">
                <a:solidFill>
                  <a:prstClr val="black"/>
                </a:solidFill>
              </a:rPr>
              <a:t>, residente en el </a:t>
            </a:r>
            <a:r>
              <a:rPr lang="es-ES" sz="1100" dirty="0" smtClean="0">
                <a:solidFill>
                  <a:prstClr val="black"/>
                </a:solidFill>
              </a:rPr>
              <a:t>barrio Jardín (Conjunto AYMARA) </a:t>
            </a:r>
            <a:r>
              <a:rPr lang="es-ES" sz="1100" dirty="0">
                <a:solidFill>
                  <a:prstClr val="black"/>
                </a:solidFill>
              </a:rPr>
              <a:t>de la comuna </a:t>
            </a:r>
            <a:r>
              <a:rPr lang="es-ES" sz="1100" dirty="0" smtClean="0">
                <a:solidFill>
                  <a:prstClr val="black"/>
                </a:solidFill>
              </a:rPr>
              <a:t>08 </a:t>
            </a:r>
            <a:r>
              <a:rPr lang="es-ES" sz="1100" dirty="0">
                <a:solidFill>
                  <a:prstClr val="black"/>
                </a:solidFill>
              </a:rPr>
              <a:t>de la ciudad de Ibagué</a:t>
            </a:r>
            <a:r>
              <a:rPr lang="es-ES" sz="1100" dirty="0" smtClean="0">
                <a:solidFill>
                  <a:prstClr val="black"/>
                </a:solidFill>
              </a:rPr>
              <a:t>. El paciente fue dado de alta con manejo ambulatorio.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endParaRPr lang="es-ES" sz="1000" dirty="0" smtClean="0">
              <a:solidFill>
                <a:prstClr val="black"/>
              </a:solidFill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endParaRPr lang="es-ES" sz="1300" dirty="0" smtClean="0"/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s-ES" sz="1300" dirty="0"/>
          </a:p>
        </p:txBody>
      </p:sp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75311" y="1230325"/>
            <a:ext cx="1114340" cy="76800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78246" y="1317305"/>
            <a:ext cx="423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+mn-lt"/>
                <a:cs typeface="Arial" panose="020B0604020202020204" pitchFamily="34" charset="0"/>
              </a:rPr>
              <a:t>          LESIONES POR PÓLVORA       </a:t>
            </a:r>
          </a:p>
          <a:p>
            <a:pPr algn="ctr"/>
            <a:r>
              <a:rPr lang="es-CO" sz="1400" b="1" dirty="0">
                <a:latin typeface="+mn-lt"/>
                <a:cs typeface="Arial" panose="020B0604020202020204" pitchFamily="34" charset="0"/>
              </a:rPr>
              <a:t>          PIROTÉCNICA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380790" y="1361455"/>
            <a:ext cx="11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04456A"/>
                </a:solidFill>
                <a:latin typeface="Calibri (CUERPO)"/>
              </a:rPr>
              <a:t>CASOS:</a:t>
            </a:r>
            <a:r>
              <a:rPr lang="es-CO" sz="1400" b="1" dirty="0">
                <a:solidFill>
                  <a:srgbClr val="04456A"/>
                </a:solidFill>
                <a:latin typeface="Calibri (CUERPO)"/>
              </a:rPr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50313" t="28323" r="35104" b="42219"/>
          <a:stretch>
            <a:fillRect/>
          </a:stretch>
        </p:blipFill>
        <p:spPr>
          <a:xfrm>
            <a:off x="8563475" y="1361455"/>
            <a:ext cx="299280" cy="339896"/>
          </a:xfrm>
          <a:prstGeom prst="rect">
            <a:avLst/>
          </a:prstGeom>
        </p:spPr>
      </p:pic>
      <p:sp>
        <p:nvSpPr>
          <p:cNvPr id="12" name="Signo menos 14"/>
          <p:cNvSpPr/>
          <p:nvPr/>
        </p:nvSpPr>
        <p:spPr>
          <a:xfrm>
            <a:off x="8862755" y="1680634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8862754" y="1318791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21</a:t>
            </a:r>
            <a:endParaRPr lang="es-CO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8563475" y="6225436"/>
            <a:ext cx="2575619" cy="523676"/>
            <a:chOff x="5754255" y="5882375"/>
            <a:chExt cx="3236217" cy="855469"/>
          </a:xfrm>
        </p:grpSpPr>
        <p:pic>
          <p:nvPicPr>
            <p:cNvPr id="15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uadroTexto 17"/>
          <p:cNvSpPr txBox="1"/>
          <p:nvPr/>
        </p:nvSpPr>
        <p:spPr>
          <a:xfrm>
            <a:off x="872028" y="6518280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6803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38413" y="1326912"/>
            <a:ext cx="1128615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/>
              <a:t>18 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29 años de edad, lesión en segundo grado con extensión de 6%-14% en manos y abdomen con amputación mano izquierda en proceso de reconstrucción. Tipo de artefacto (Mecha) , residente en el barrio Santander de la comuna 10 de la ciudad de Ibagué. Se encuentra en el Hospital Federico Lleras Acosta.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>
                <a:solidFill>
                  <a:prstClr val="black"/>
                </a:solidFill>
              </a:rPr>
              <a:t>Hombre de 26 años de edad, presenta herida frontal tipo laceración sin quemadura. Tipo de artefacto (Mecha) , residente en el barrio Jardín Galán de la comuna 12 de la ciudad de Ibagué. El paciente fue atendido en Unidad de Salud de Ibagué.</a:t>
            </a:r>
          </a:p>
          <a:p>
            <a:pPr algn="just"/>
            <a:r>
              <a:rPr lang="es-ES" sz="1100" b="1" dirty="0"/>
              <a:t>19 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Menor </a:t>
            </a:r>
            <a:r>
              <a:rPr lang="es-ES" sz="1100" dirty="0"/>
              <a:t>de </a:t>
            </a:r>
            <a:r>
              <a:rPr lang="es-ES" sz="1100" dirty="0" smtClean="0"/>
              <a:t>14 </a:t>
            </a:r>
            <a:r>
              <a:rPr lang="es-ES" sz="1100" dirty="0"/>
              <a:t>años de </a:t>
            </a:r>
            <a:r>
              <a:rPr lang="es-ES" sz="1100" dirty="0" smtClean="0"/>
              <a:t>edad de sexo masculino, </a:t>
            </a:r>
            <a:r>
              <a:rPr lang="es-ES" sz="1100" dirty="0"/>
              <a:t>lesión en </a:t>
            </a:r>
            <a:r>
              <a:rPr lang="es-ES" sz="1100" dirty="0" smtClean="0"/>
              <a:t>primer </a:t>
            </a:r>
            <a:r>
              <a:rPr lang="es-ES" sz="1100" dirty="0"/>
              <a:t>grado menor a o igual al 5%</a:t>
            </a:r>
            <a:r>
              <a:rPr lang="es-ES" sz="1100" dirty="0" smtClean="0"/>
              <a:t> en mano izquierda. </a:t>
            </a:r>
            <a:r>
              <a:rPr lang="es-ES" sz="1100" dirty="0"/>
              <a:t>Tipo de artefacto (Mecha) , residente en el barrio </a:t>
            </a:r>
            <a:r>
              <a:rPr lang="es-ES" sz="1100" dirty="0" smtClean="0"/>
              <a:t>el Carmen </a:t>
            </a:r>
            <a:r>
              <a:rPr lang="es-ES" sz="1100" dirty="0"/>
              <a:t>de la comuna 1</a:t>
            </a:r>
            <a:r>
              <a:rPr lang="es-ES" sz="1100" dirty="0" smtClean="0"/>
              <a:t> </a:t>
            </a:r>
            <a:r>
              <a:rPr lang="es-ES" sz="1100" dirty="0"/>
              <a:t>de la ciudad de Ibagué. </a:t>
            </a:r>
            <a:r>
              <a:rPr lang="es-ES" sz="1100" dirty="0" smtClean="0"/>
              <a:t>El paciente fue atendido en Unidad de Salud de Ibagué y dado de alta con manejo ambulatorio.</a:t>
            </a:r>
          </a:p>
          <a:p>
            <a:pPr algn="just"/>
            <a:r>
              <a:rPr lang="es-ES" sz="1100" b="1" dirty="0" smtClean="0"/>
              <a:t>25 </a:t>
            </a:r>
            <a:r>
              <a:rPr lang="es-ES" sz="1100" b="1" dirty="0"/>
              <a:t>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Hombre </a:t>
            </a:r>
            <a:r>
              <a:rPr lang="es-ES" sz="1100" dirty="0"/>
              <a:t>de </a:t>
            </a:r>
            <a:r>
              <a:rPr lang="es-ES" sz="1100" dirty="0" smtClean="0"/>
              <a:t>30 </a:t>
            </a:r>
            <a:r>
              <a:rPr lang="es-ES" sz="1100" dirty="0"/>
              <a:t>años de edad, lesión en </a:t>
            </a:r>
            <a:r>
              <a:rPr lang="es-ES" sz="1100" dirty="0" smtClean="0"/>
              <a:t>segundo </a:t>
            </a:r>
            <a:r>
              <a:rPr lang="es-ES" sz="1100" dirty="0"/>
              <a:t>grado menor a o igual al 5% en mano izquierda. Tipo de artefacto </a:t>
            </a:r>
            <a:r>
              <a:rPr lang="es-ES" sz="1100" dirty="0" smtClean="0"/>
              <a:t>(Papeleta de pólvora) </a:t>
            </a:r>
            <a:r>
              <a:rPr lang="es-ES" sz="1100" dirty="0"/>
              <a:t>, residente en el </a:t>
            </a:r>
            <a:r>
              <a:rPr lang="es-ES" sz="1100" dirty="0" smtClean="0"/>
              <a:t>barrio las Américas </a:t>
            </a:r>
            <a:r>
              <a:rPr lang="es-ES" sz="1100" dirty="0"/>
              <a:t>de la comuna </a:t>
            </a:r>
            <a:r>
              <a:rPr lang="es-ES" sz="1100" dirty="0" smtClean="0"/>
              <a:t>9 </a:t>
            </a:r>
            <a:r>
              <a:rPr lang="es-ES" sz="1100" dirty="0"/>
              <a:t>de la ciudad de Ibagué. El paciente fue atendido en </a:t>
            </a:r>
            <a:r>
              <a:rPr lang="es-ES" sz="1100" dirty="0" smtClean="0"/>
              <a:t>el Hospital Federico Lleras Acosta.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32 </a:t>
            </a:r>
            <a:r>
              <a:rPr lang="es-ES" sz="1100" dirty="0"/>
              <a:t>años de edad, lesión en </a:t>
            </a:r>
            <a:r>
              <a:rPr lang="es-ES" sz="1100" dirty="0" smtClean="0"/>
              <a:t>primer </a:t>
            </a:r>
            <a:r>
              <a:rPr lang="es-ES" sz="1100" dirty="0"/>
              <a:t>grado menor a o igual al 5% en </a:t>
            </a:r>
            <a:r>
              <a:rPr lang="es-ES" sz="1100" dirty="0" smtClean="0"/>
              <a:t>mano. </a:t>
            </a:r>
            <a:r>
              <a:rPr lang="es-ES" sz="1100" dirty="0"/>
              <a:t>Tipo de artefacto </a:t>
            </a:r>
            <a:r>
              <a:rPr lang="es-ES" sz="1100" dirty="0" smtClean="0"/>
              <a:t>(Volcán) </a:t>
            </a:r>
            <a:r>
              <a:rPr lang="es-ES" sz="1100" dirty="0"/>
              <a:t>, residente en el barrio </a:t>
            </a:r>
            <a:r>
              <a:rPr lang="es-ES" sz="1100" dirty="0" smtClean="0"/>
              <a:t>la Gaviota </a:t>
            </a:r>
            <a:r>
              <a:rPr lang="es-ES" sz="1100" dirty="0"/>
              <a:t>de la comuna </a:t>
            </a:r>
            <a:r>
              <a:rPr lang="es-ES" sz="1100" dirty="0" smtClean="0"/>
              <a:t>6 </a:t>
            </a:r>
            <a:r>
              <a:rPr lang="es-ES" sz="1100" dirty="0"/>
              <a:t>de la ciudad de Ibagué. El paciente fue atendido en </a:t>
            </a:r>
            <a:r>
              <a:rPr lang="es-ES" sz="1100" dirty="0" smtClean="0"/>
              <a:t>la Clínica Nuestra.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23 </a:t>
            </a:r>
            <a:r>
              <a:rPr lang="es-ES" sz="1100" dirty="0"/>
              <a:t>años de edad, lesión en primer grado menor a o igual al 5% en </a:t>
            </a:r>
            <a:r>
              <a:rPr lang="es-ES" sz="1100" dirty="0" smtClean="0"/>
              <a:t>mano izquierda. </a:t>
            </a:r>
            <a:r>
              <a:rPr lang="es-ES" sz="1100" dirty="0"/>
              <a:t>Tipo de artefacto </a:t>
            </a:r>
            <a:r>
              <a:rPr lang="es-ES" sz="1100" dirty="0" smtClean="0"/>
              <a:t>(Mecha) </a:t>
            </a:r>
            <a:r>
              <a:rPr lang="es-ES" sz="1100" dirty="0"/>
              <a:t>, residente en el barrio la </a:t>
            </a:r>
            <a:r>
              <a:rPr lang="es-ES" sz="1100" dirty="0" smtClean="0"/>
              <a:t>Tulio Varón </a:t>
            </a:r>
            <a:r>
              <a:rPr lang="es-ES" sz="1100" dirty="0"/>
              <a:t>de la comuna </a:t>
            </a:r>
            <a:r>
              <a:rPr lang="es-ES" sz="1100" dirty="0" smtClean="0"/>
              <a:t>8 </a:t>
            </a:r>
            <a:r>
              <a:rPr lang="es-ES" sz="1100" dirty="0"/>
              <a:t>de la ciudad de Ibagué. El paciente fue atendido </a:t>
            </a:r>
            <a:r>
              <a:rPr lang="es-ES" sz="1100" dirty="0" smtClean="0"/>
              <a:t>en </a:t>
            </a:r>
            <a:r>
              <a:rPr lang="es-ES" sz="1100" dirty="0"/>
              <a:t>el Hospital Federico Lleras Acosta</a:t>
            </a:r>
            <a:r>
              <a:rPr lang="es-ES" sz="1100" dirty="0" smtClean="0"/>
              <a:t> .</a:t>
            </a:r>
            <a:endParaRPr lang="es-ES" sz="1100" dirty="0"/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Menor </a:t>
            </a:r>
            <a:r>
              <a:rPr lang="es-ES" sz="1100" dirty="0"/>
              <a:t>de </a:t>
            </a:r>
            <a:r>
              <a:rPr lang="es-ES" sz="1100" dirty="0" smtClean="0"/>
              <a:t>3 </a:t>
            </a:r>
            <a:r>
              <a:rPr lang="es-ES" sz="1100" dirty="0"/>
              <a:t>años de </a:t>
            </a:r>
            <a:r>
              <a:rPr lang="es-ES" sz="1100" dirty="0" smtClean="0"/>
              <a:t>edad de sexo femenino, </a:t>
            </a:r>
            <a:r>
              <a:rPr lang="es-ES" sz="1100" dirty="0"/>
              <a:t>lesión en </a:t>
            </a:r>
            <a:r>
              <a:rPr lang="es-ES" sz="1100" dirty="0" smtClean="0"/>
              <a:t>ojo derecho sin quemadura. </a:t>
            </a:r>
            <a:r>
              <a:rPr lang="es-ES" sz="1100" dirty="0"/>
              <a:t>Tipo de artefacto </a:t>
            </a:r>
            <a:r>
              <a:rPr lang="es-ES" sz="1100" dirty="0" smtClean="0"/>
              <a:t>(Luces de bengala) </a:t>
            </a:r>
            <a:r>
              <a:rPr lang="es-ES" sz="1100" dirty="0"/>
              <a:t>, residente en el </a:t>
            </a:r>
            <a:r>
              <a:rPr lang="es-ES" sz="1100" dirty="0" smtClean="0"/>
              <a:t>barrio Onzaga </a:t>
            </a:r>
            <a:r>
              <a:rPr lang="es-ES" sz="1100" dirty="0"/>
              <a:t>de la comuna 4</a:t>
            </a:r>
            <a:r>
              <a:rPr lang="es-ES" sz="1100" dirty="0" smtClean="0"/>
              <a:t> </a:t>
            </a:r>
            <a:r>
              <a:rPr lang="es-ES" sz="1100" dirty="0"/>
              <a:t>de la ciudad de Ibagué. </a:t>
            </a:r>
            <a:r>
              <a:rPr lang="es-ES" sz="1100" dirty="0" smtClean="0"/>
              <a:t>La </a:t>
            </a:r>
            <a:r>
              <a:rPr lang="es-ES" sz="1100" dirty="0"/>
              <a:t>paciente fue </a:t>
            </a:r>
            <a:r>
              <a:rPr lang="es-ES" sz="1100" dirty="0" smtClean="0"/>
              <a:t>atendida en </a:t>
            </a:r>
            <a:r>
              <a:rPr lang="es-ES" sz="1100" dirty="0" err="1" smtClean="0"/>
              <a:t>Medicadiz</a:t>
            </a:r>
            <a:r>
              <a:rPr lang="es-ES" sz="1100" dirty="0"/>
              <a:t> </a:t>
            </a:r>
            <a:r>
              <a:rPr lang="es-ES" sz="1100" dirty="0" smtClean="0"/>
              <a:t>Samaria</a:t>
            </a:r>
            <a:r>
              <a:rPr lang="es-ES" sz="11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18 </a:t>
            </a:r>
            <a:r>
              <a:rPr lang="es-ES" sz="1100" dirty="0"/>
              <a:t>años de edad, lesión en primer grado menor a o igual al 5% en mano izquierda. Tipo de artefacto (Mecha) , residente en el barrio </a:t>
            </a:r>
            <a:r>
              <a:rPr lang="es-ES" sz="1100" dirty="0" smtClean="0"/>
              <a:t>Cerro Gordo </a:t>
            </a:r>
            <a:r>
              <a:rPr lang="es-ES" sz="1100" dirty="0"/>
              <a:t>de la comuna </a:t>
            </a:r>
            <a:r>
              <a:rPr lang="es-ES" sz="1100" dirty="0" smtClean="0"/>
              <a:t>12 </a:t>
            </a:r>
            <a:r>
              <a:rPr lang="es-ES" sz="1100" dirty="0"/>
              <a:t>de la ciudad de Ibagué. El paciente fue atendido </a:t>
            </a:r>
            <a:r>
              <a:rPr lang="es-ES" sz="1100" dirty="0" smtClean="0"/>
              <a:t>en la </a:t>
            </a:r>
            <a:r>
              <a:rPr lang="es-ES" sz="1100" dirty="0" err="1" smtClean="0"/>
              <a:t>Usi</a:t>
            </a:r>
            <a:r>
              <a:rPr lang="es-ES" sz="1100" dirty="0" smtClean="0"/>
              <a:t> del sur </a:t>
            </a:r>
            <a:r>
              <a:rPr lang="es-ES" sz="1100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 smtClean="0"/>
              <a:t>Mujer </a:t>
            </a:r>
            <a:r>
              <a:rPr lang="es-ES" sz="1100" dirty="0"/>
              <a:t>de </a:t>
            </a:r>
            <a:r>
              <a:rPr lang="es-ES" sz="1100" dirty="0" smtClean="0"/>
              <a:t>21 </a:t>
            </a:r>
            <a:r>
              <a:rPr lang="es-ES" sz="1100" dirty="0"/>
              <a:t>años de edad, lesión en primer grado menor a o igual al 5% en </a:t>
            </a:r>
            <a:r>
              <a:rPr lang="es-ES" sz="1100" dirty="0" smtClean="0"/>
              <a:t>cara, cuello, miembros superiores e inferiores, abdomen y pecho. </a:t>
            </a:r>
            <a:r>
              <a:rPr lang="es-ES" sz="1100" dirty="0"/>
              <a:t>Tipo de artefacto </a:t>
            </a:r>
            <a:r>
              <a:rPr lang="es-ES" sz="1100" dirty="0" smtClean="0"/>
              <a:t>(Volador) </a:t>
            </a:r>
            <a:r>
              <a:rPr lang="es-ES" sz="1100" dirty="0"/>
              <a:t>, residente en el barrio </a:t>
            </a:r>
            <a:r>
              <a:rPr lang="es-ES" sz="1100" dirty="0" smtClean="0"/>
              <a:t>Boquerón </a:t>
            </a:r>
            <a:r>
              <a:rPr lang="es-ES" sz="1100" dirty="0"/>
              <a:t>de la comuna </a:t>
            </a:r>
            <a:r>
              <a:rPr lang="es-ES" sz="1100" dirty="0" smtClean="0"/>
              <a:t>13 </a:t>
            </a:r>
            <a:r>
              <a:rPr lang="es-ES" sz="1100" dirty="0"/>
              <a:t>de la ciudad de Ibagué. El paciente fue atendido en la </a:t>
            </a:r>
            <a:r>
              <a:rPr lang="es-ES" sz="1100" dirty="0" err="1"/>
              <a:t>Usi</a:t>
            </a:r>
            <a:r>
              <a:rPr lang="es-ES" sz="1100" dirty="0"/>
              <a:t> del sur </a:t>
            </a:r>
            <a:r>
              <a:rPr lang="es-ES" sz="11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23 </a:t>
            </a:r>
            <a:r>
              <a:rPr lang="es-ES" sz="1100" dirty="0"/>
              <a:t>años de edad, lesión en </a:t>
            </a:r>
            <a:r>
              <a:rPr lang="es-ES" sz="1100" dirty="0" smtClean="0"/>
              <a:t>segundo </a:t>
            </a:r>
            <a:r>
              <a:rPr lang="es-ES" sz="1100" dirty="0"/>
              <a:t>grado menor a o igual al 5% </a:t>
            </a:r>
            <a:r>
              <a:rPr lang="es-ES" sz="1100" dirty="0" smtClean="0"/>
              <a:t>en ambas manos. </a:t>
            </a:r>
            <a:r>
              <a:rPr lang="es-ES" sz="1100" dirty="0"/>
              <a:t>Tipo de artefacto (Mecha) , residente en el barrio </a:t>
            </a:r>
            <a:r>
              <a:rPr lang="es-ES" sz="1100" dirty="0" smtClean="0"/>
              <a:t>Tulio </a:t>
            </a:r>
            <a:r>
              <a:rPr lang="es-ES" sz="1100" dirty="0" err="1" smtClean="0"/>
              <a:t>Varon</a:t>
            </a:r>
            <a:r>
              <a:rPr lang="es-ES" sz="1100" dirty="0" smtClean="0"/>
              <a:t> </a:t>
            </a:r>
            <a:r>
              <a:rPr lang="es-ES" sz="1100" dirty="0"/>
              <a:t>de la comuna 8</a:t>
            </a:r>
            <a:r>
              <a:rPr lang="es-ES" sz="1100" dirty="0" smtClean="0"/>
              <a:t> </a:t>
            </a:r>
            <a:r>
              <a:rPr lang="es-ES" sz="1100" dirty="0"/>
              <a:t>de la ciudad de Ibagué. El paciente fue atendido en la </a:t>
            </a:r>
            <a:r>
              <a:rPr lang="es-ES" sz="1100" dirty="0" err="1"/>
              <a:t>Usi</a:t>
            </a:r>
            <a:r>
              <a:rPr lang="es-ES" sz="1100" dirty="0"/>
              <a:t> </a:t>
            </a:r>
            <a:r>
              <a:rPr lang="es-ES" sz="1100" dirty="0" smtClean="0"/>
              <a:t>del Jordán 8º etapa 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19 </a:t>
            </a:r>
            <a:r>
              <a:rPr lang="es-ES" sz="1100" dirty="0"/>
              <a:t>años de edad, lesión en segundo grado menor a o igual al 5% </a:t>
            </a:r>
            <a:r>
              <a:rPr lang="es-ES" sz="1100" dirty="0" smtClean="0"/>
              <a:t>en mano derecha. </a:t>
            </a:r>
            <a:r>
              <a:rPr lang="es-ES" sz="1100" dirty="0"/>
              <a:t>Tipo de artefacto </a:t>
            </a:r>
            <a:r>
              <a:rPr lang="es-ES" sz="1100" dirty="0" smtClean="0"/>
              <a:t>(Trueno) </a:t>
            </a:r>
            <a:r>
              <a:rPr lang="es-ES" sz="1100" dirty="0"/>
              <a:t>, residente en el </a:t>
            </a:r>
            <a:r>
              <a:rPr lang="es-ES" sz="1100" dirty="0" smtClean="0"/>
              <a:t>barrio Santa catalina </a:t>
            </a:r>
            <a:r>
              <a:rPr lang="es-ES" sz="1100" dirty="0"/>
              <a:t>de la comuna </a:t>
            </a:r>
            <a:r>
              <a:rPr lang="es-ES" sz="1100" dirty="0" smtClean="0"/>
              <a:t>7 </a:t>
            </a:r>
            <a:r>
              <a:rPr lang="es-ES" sz="1100" dirty="0"/>
              <a:t>de la ciudad de Ibagué. El paciente fue atendido en la </a:t>
            </a:r>
            <a:r>
              <a:rPr lang="es-ES" sz="1100" dirty="0" err="1"/>
              <a:t>Usi</a:t>
            </a:r>
            <a:r>
              <a:rPr lang="es-ES" sz="1100" dirty="0"/>
              <a:t> </a:t>
            </a:r>
            <a:r>
              <a:rPr lang="es-ES" sz="1100" dirty="0" smtClean="0"/>
              <a:t>sede San francisco 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19 años de edad, lesión en </a:t>
            </a:r>
            <a:r>
              <a:rPr lang="es-ES" sz="1100" dirty="0" smtClean="0"/>
              <a:t>primer </a:t>
            </a:r>
            <a:r>
              <a:rPr lang="es-ES" sz="1100" dirty="0"/>
              <a:t>grado menor a o igual al 5% en mano </a:t>
            </a:r>
            <a:r>
              <a:rPr lang="es-ES" sz="1100" dirty="0" smtClean="0"/>
              <a:t>izquierda. </a:t>
            </a:r>
            <a:r>
              <a:rPr lang="es-ES" sz="1100" dirty="0"/>
              <a:t>Tipo de artefacto </a:t>
            </a:r>
            <a:r>
              <a:rPr lang="es-ES" sz="1100" dirty="0" smtClean="0"/>
              <a:t>(Mecha) </a:t>
            </a:r>
            <a:r>
              <a:rPr lang="es-ES" sz="1100" dirty="0"/>
              <a:t>, residente en el </a:t>
            </a:r>
            <a:r>
              <a:rPr lang="es-ES" sz="1100" dirty="0" smtClean="0"/>
              <a:t>barrio Ricaurte parte baja </a:t>
            </a:r>
            <a:r>
              <a:rPr lang="es-ES" sz="1100" dirty="0"/>
              <a:t>de la comuna </a:t>
            </a:r>
            <a:r>
              <a:rPr lang="es-ES" sz="1100" dirty="0" smtClean="0"/>
              <a:t>12 </a:t>
            </a:r>
            <a:r>
              <a:rPr lang="es-ES" sz="1100" dirty="0"/>
              <a:t>de la ciudad de Ibagué. El paciente fue atendido en la </a:t>
            </a:r>
            <a:r>
              <a:rPr lang="es-ES" sz="1100" dirty="0" err="1"/>
              <a:t>Usi</a:t>
            </a:r>
            <a:r>
              <a:rPr lang="es-ES" sz="1100" dirty="0"/>
              <a:t> sede San francisco </a:t>
            </a:r>
            <a:r>
              <a:rPr lang="es-ES" sz="1100" dirty="0" smtClean="0"/>
              <a:t>.</a:t>
            </a:r>
            <a:endParaRPr lang="es-ES" sz="1100" dirty="0" smtClean="0"/>
          </a:p>
          <a:p>
            <a:pPr algn="just">
              <a:defRPr/>
            </a:pPr>
            <a:r>
              <a:rPr lang="es-ES" sz="1100" b="1" dirty="0" smtClean="0"/>
              <a:t>26 </a:t>
            </a:r>
            <a:r>
              <a:rPr lang="es-ES" sz="1100" b="1" dirty="0"/>
              <a:t>de Diciembre de 2023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1100" dirty="0"/>
              <a:t>Hombre de </a:t>
            </a:r>
            <a:r>
              <a:rPr lang="es-ES" sz="1100" dirty="0" smtClean="0"/>
              <a:t>18 </a:t>
            </a:r>
            <a:r>
              <a:rPr lang="es-ES" sz="1100" dirty="0"/>
              <a:t>años de </a:t>
            </a:r>
            <a:r>
              <a:rPr lang="es-ES" sz="1100" dirty="0" smtClean="0"/>
              <a:t>edad, en segundo </a:t>
            </a:r>
            <a:r>
              <a:rPr lang="es-ES" sz="1100" dirty="0"/>
              <a:t>grado menor a o igual al 5% en mano </a:t>
            </a:r>
            <a:r>
              <a:rPr lang="es-ES" sz="1100" dirty="0" smtClean="0"/>
              <a:t>izquierda con 24 horas de evolución. </a:t>
            </a:r>
            <a:r>
              <a:rPr lang="es-ES" sz="1100" dirty="0"/>
              <a:t>Tipo de artefacto </a:t>
            </a:r>
            <a:r>
              <a:rPr lang="es-ES" sz="1100" dirty="0" smtClean="0"/>
              <a:t>(Volcán) </a:t>
            </a:r>
            <a:r>
              <a:rPr lang="es-ES" sz="1100" dirty="0"/>
              <a:t>, residente en el barrio la </a:t>
            </a:r>
            <a:r>
              <a:rPr lang="es-ES" sz="1100" dirty="0" smtClean="0"/>
              <a:t>Santa bárbara </a:t>
            </a:r>
            <a:r>
              <a:rPr lang="es-ES" sz="1100" dirty="0"/>
              <a:t>de la comuna </a:t>
            </a:r>
            <a:r>
              <a:rPr lang="es-ES" sz="1100" dirty="0" smtClean="0"/>
              <a:t>2 </a:t>
            </a:r>
            <a:r>
              <a:rPr lang="es-ES" sz="1100" dirty="0"/>
              <a:t>de la ciudad de Ibagué. El paciente fue atendido en el Hospital Federico Lleras Acosta 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ES" sz="1100" dirty="0"/>
          </a:p>
          <a:p>
            <a:pPr algn="just">
              <a:defRPr/>
            </a:pPr>
            <a:endParaRPr lang="es-ES" sz="1100" dirty="0"/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ES" sz="1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72028" y="6518280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8563475" y="6225436"/>
            <a:ext cx="2575619" cy="523676"/>
            <a:chOff x="5754255" y="5882375"/>
            <a:chExt cx="3236217" cy="855469"/>
          </a:xfrm>
        </p:grpSpPr>
        <p:pic>
          <p:nvPicPr>
            <p:cNvPr id="10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26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62832" y="220332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54089" y="1260615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ysClr val="windowText" lastClr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SEXO</a:t>
            </a: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86715" y="1277671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chemeClr val="bg1"/>
                </a:solidFill>
              </a:rPr>
              <a:t>TIPO</a:t>
            </a:r>
            <a:r>
              <a:rPr lang="es-ES" sz="1300" b="1" baseline="0" dirty="0">
                <a:solidFill>
                  <a:schemeClr val="bg1"/>
                </a:solidFill>
              </a:rPr>
              <a:t> DE ARTEFACTO</a:t>
            </a:r>
            <a:endParaRPr lang="es-ES" sz="13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06904" y="1249940"/>
            <a:ext cx="1617708" cy="49244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baseline="0" dirty="0">
                <a:solidFill>
                  <a:schemeClr val="bg1"/>
                </a:solidFill>
              </a:rPr>
              <a:t>LUGAR DE LA LESION</a:t>
            </a:r>
            <a:endParaRPr lang="es-ES" sz="13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931364" y="1310539"/>
            <a:ext cx="1617708" cy="29238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solidFill>
                  <a:schemeClr val="bg1"/>
                </a:solidFill>
              </a:rPr>
              <a:t>COMUNA</a:t>
            </a:r>
            <a:endParaRPr lang="es-ES" sz="1300" b="1" dirty="0"/>
          </a:p>
        </p:txBody>
      </p:sp>
      <p:pic>
        <p:nvPicPr>
          <p:cNvPr id="14" name="Imagen 13" descr="Símbolo masculino y femenino. Hombre y mujer icono de género. Género  aislado sobre fondo blanco Imagen Vector de stock - Alam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0795" r="50085" b="17293"/>
          <a:stretch>
            <a:fillRect/>
          </a:stretch>
        </p:blipFill>
        <p:spPr bwMode="auto">
          <a:xfrm>
            <a:off x="728411" y="1702522"/>
            <a:ext cx="570317" cy="93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4" descr="Símbolo masculino y femenino. Hombre y mujer icono de género. Género  aislado sobre fondo blanco Imagen Vector de stock - Alamy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2" t="11112" r="8681" b="17610"/>
          <a:stretch>
            <a:fillRect/>
          </a:stretch>
        </p:blipFill>
        <p:spPr bwMode="auto">
          <a:xfrm>
            <a:off x="2035028" y="1702522"/>
            <a:ext cx="427856" cy="92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5"/>
          <p:cNvSpPr txBox="1"/>
          <p:nvPr/>
        </p:nvSpPr>
        <p:spPr>
          <a:xfrm>
            <a:off x="439737" y="2798423"/>
            <a:ext cx="1013255" cy="584775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18</a:t>
            </a:r>
            <a:r>
              <a:rPr lang="es-CO" sz="1600" b="1" dirty="0" smtClean="0"/>
              <a:t> </a:t>
            </a:r>
            <a:r>
              <a:rPr lang="es-CO" sz="1600" b="1" dirty="0"/>
              <a:t>casos </a:t>
            </a:r>
          </a:p>
          <a:p>
            <a:pPr algn="ctr"/>
            <a:r>
              <a:rPr lang="es-CO" sz="1600" b="1" dirty="0"/>
              <a:t>Hombres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1813917" y="2798422"/>
            <a:ext cx="970930" cy="584775"/>
          </a:xfrm>
          <a:prstGeom prst="rect">
            <a:avLst/>
          </a:prstGeom>
          <a:noFill/>
          <a:ln w="38100" cmpd="dbl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3</a:t>
            </a:r>
            <a:r>
              <a:rPr lang="es-ES" sz="1600" b="1" baseline="0" dirty="0" smtClean="0"/>
              <a:t> </a:t>
            </a:r>
            <a:r>
              <a:rPr lang="es-CO" sz="1600" b="1" dirty="0" smtClean="0"/>
              <a:t>casos</a:t>
            </a:r>
            <a:r>
              <a:rPr lang="es-CO" sz="1600" b="1" baseline="0" dirty="0" smtClean="0"/>
              <a:t> </a:t>
            </a:r>
            <a:endParaRPr lang="es-CO" sz="1600" b="1" baseline="0" dirty="0"/>
          </a:p>
          <a:p>
            <a:pPr algn="ctr"/>
            <a:r>
              <a:rPr lang="es-CO" sz="1600" b="1" baseline="0" dirty="0"/>
              <a:t>M</a:t>
            </a:r>
            <a:r>
              <a:rPr lang="es-CO" sz="1600" b="1" dirty="0"/>
              <a:t>ujeres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19" y="1700079"/>
            <a:ext cx="411306" cy="4113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094" y="2195584"/>
            <a:ext cx="608405" cy="4207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4907" y="2696526"/>
            <a:ext cx="702460" cy="501217"/>
          </a:xfrm>
          <a:prstGeom prst="rect">
            <a:avLst/>
          </a:prstGeom>
        </p:spPr>
      </p:pic>
      <p:sp>
        <p:nvSpPr>
          <p:cNvPr id="21" name="CuadroTexto 5"/>
          <p:cNvSpPr txBox="1"/>
          <p:nvPr/>
        </p:nvSpPr>
        <p:spPr>
          <a:xfrm>
            <a:off x="4106064" y="1709864"/>
            <a:ext cx="665704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Mechas</a:t>
            </a:r>
          </a:p>
          <a:p>
            <a:pPr algn="ctr"/>
            <a:r>
              <a:rPr lang="es-ES" altLang="es-CO" sz="1000" b="1" dirty="0"/>
              <a:t>9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Casos</a:t>
            </a:r>
            <a:endParaRPr lang="es-ES" altLang="es-CO" sz="1000" b="1" dirty="0"/>
          </a:p>
        </p:txBody>
      </p:sp>
      <p:sp>
        <p:nvSpPr>
          <p:cNvPr id="22" name="CuadroTexto 5"/>
          <p:cNvSpPr txBox="1"/>
          <p:nvPr/>
        </p:nvSpPr>
        <p:spPr>
          <a:xfrm>
            <a:off x="4289068" y="2211132"/>
            <a:ext cx="750719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Totes</a:t>
            </a:r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sp>
        <p:nvSpPr>
          <p:cNvPr id="23" name="CuadroTexto 5"/>
          <p:cNvSpPr txBox="1"/>
          <p:nvPr/>
        </p:nvSpPr>
        <p:spPr>
          <a:xfrm>
            <a:off x="4339343" y="2701770"/>
            <a:ext cx="942946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Trueno</a:t>
            </a:r>
          </a:p>
          <a:p>
            <a:pPr algn="ctr"/>
            <a:r>
              <a:rPr lang="es-ES" altLang="es-CO" sz="1000" b="1" dirty="0"/>
              <a:t>2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797" y="1914254"/>
            <a:ext cx="1034630" cy="716577"/>
          </a:xfrm>
          <a:prstGeom prst="rect">
            <a:avLst/>
          </a:prstGeom>
        </p:spPr>
      </p:pic>
      <p:sp>
        <p:nvSpPr>
          <p:cNvPr id="25" name="CuadroTexto 5"/>
          <p:cNvSpPr txBox="1"/>
          <p:nvPr/>
        </p:nvSpPr>
        <p:spPr>
          <a:xfrm>
            <a:off x="7261996" y="1957308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/>
              <a:t>Mano</a:t>
            </a:r>
          </a:p>
          <a:p>
            <a:pPr algn="ctr"/>
            <a:r>
              <a:rPr lang="es-ES" altLang="es-CO" sz="1400" b="1" dirty="0" smtClean="0"/>
              <a:t>14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/>
              <a:t>Casos</a:t>
            </a:r>
          </a:p>
        </p:txBody>
      </p:sp>
      <p:pic>
        <p:nvPicPr>
          <p:cNvPr id="26" name="Imagen 25" descr="Urbano y carretera rural | Vector Gratis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58418"/>
          <a:stretch>
            <a:fillRect/>
          </a:stretch>
        </p:blipFill>
        <p:spPr bwMode="auto">
          <a:xfrm>
            <a:off x="9255047" y="1831256"/>
            <a:ext cx="970342" cy="8366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uadroTexto 5"/>
          <p:cNvSpPr txBox="1"/>
          <p:nvPr/>
        </p:nvSpPr>
        <p:spPr>
          <a:xfrm>
            <a:off x="10102906" y="4039245"/>
            <a:ext cx="892331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10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28" name="CuadroTexto 5"/>
          <p:cNvSpPr txBox="1"/>
          <p:nvPr/>
        </p:nvSpPr>
        <p:spPr>
          <a:xfrm>
            <a:off x="8967930" y="4662743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12</a:t>
            </a:r>
            <a:endParaRPr lang="es-ES" altLang="es-CO" sz="1100" b="1" dirty="0"/>
          </a:p>
          <a:p>
            <a:pPr algn="ctr"/>
            <a:r>
              <a:rPr lang="es-ES" altLang="es-CO" sz="1100" b="1" dirty="0" smtClean="0"/>
              <a:t>4</a:t>
            </a:r>
            <a:r>
              <a:rPr lang="es-ES" altLang="es-CO" sz="1100" b="1" baseline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29" name="CuadroTexto 5"/>
          <p:cNvSpPr txBox="1"/>
          <p:nvPr/>
        </p:nvSpPr>
        <p:spPr>
          <a:xfrm>
            <a:off x="8964006" y="3428334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6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0" name="CuadroTexto 5"/>
          <p:cNvSpPr txBox="1"/>
          <p:nvPr/>
        </p:nvSpPr>
        <p:spPr>
          <a:xfrm>
            <a:off x="11215017" y="4029252"/>
            <a:ext cx="89812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11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1261" y="6468246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9035944" y="5736771"/>
            <a:ext cx="2179350" cy="649675"/>
            <a:chOff x="5754255" y="5882375"/>
            <a:chExt cx="3236217" cy="855469"/>
          </a:xfrm>
        </p:grpSpPr>
        <p:pic>
          <p:nvPicPr>
            <p:cNvPr id="34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uadroTexto 5"/>
          <p:cNvSpPr txBox="1"/>
          <p:nvPr/>
        </p:nvSpPr>
        <p:spPr>
          <a:xfrm>
            <a:off x="7273817" y="2698968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/>
              <a:t>Muslo </a:t>
            </a:r>
          </a:p>
          <a:p>
            <a:pPr algn="ctr"/>
            <a:r>
              <a:rPr lang="es-ES" altLang="es-CO" sz="1400" b="1" dirty="0"/>
              <a:t>2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035" y="2722423"/>
            <a:ext cx="603598" cy="794532"/>
          </a:xfrm>
          <a:prstGeom prst="rect">
            <a:avLst/>
          </a:prstGeom>
        </p:spPr>
      </p:pic>
      <p:sp>
        <p:nvSpPr>
          <p:cNvPr id="37" name="CuadroTexto 5"/>
          <p:cNvSpPr txBox="1"/>
          <p:nvPr/>
        </p:nvSpPr>
        <p:spPr>
          <a:xfrm>
            <a:off x="11213288" y="3435776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8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4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38" name="CuadroTexto 5"/>
          <p:cNvSpPr txBox="1"/>
          <p:nvPr/>
        </p:nvSpPr>
        <p:spPr>
          <a:xfrm>
            <a:off x="4329697" y="4854440"/>
            <a:ext cx="1822601" cy="553998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/>
              <a:t>No especificado(explosión en vía publica</a:t>
            </a:r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</a:t>
            </a:r>
            <a:endParaRPr lang="es-ES" altLang="es-CO" sz="1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136" y="4920456"/>
            <a:ext cx="458149" cy="458149"/>
          </a:xfrm>
          <a:prstGeom prst="rect">
            <a:avLst/>
          </a:prstGeom>
        </p:spPr>
      </p:pic>
      <p:sp>
        <p:nvSpPr>
          <p:cNvPr id="39" name="CuadroTexto 5"/>
          <p:cNvSpPr txBox="1"/>
          <p:nvPr/>
        </p:nvSpPr>
        <p:spPr>
          <a:xfrm>
            <a:off x="11154789" y="2786210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4</a:t>
            </a:r>
          </a:p>
          <a:p>
            <a:pPr algn="ctr"/>
            <a:r>
              <a:rPr lang="es-ES" altLang="es-CO" sz="1100" b="1" dirty="0"/>
              <a:t>2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Casos</a:t>
            </a:r>
            <a:endParaRPr lang="es-ES" altLang="es-CO" sz="1100" b="1" dirty="0"/>
          </a:p>
        </p:txBody>
      </p:sp>
      <p:sp>
        <p:nvSpPr>
          <p:cNvPr id="40" name="CuadroTexto 5"/>
          <p:cNvSpPr txBox="1"/>
          <p:nvPr/>
        </p:nvSpPr>
        <p:spPr>
          <a:xfrm>
            <a:off x="4359379" y="3281753"/>
            <a:ext cx="942946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Volcán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4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Casos</a:t>
            </a:r>
            <a:endParaRPr lang="es-ES" altLang="es-CO" sz="1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7207" y="3217792"/>
            <a:ext cx="636178" cy="514504"/>
          </a:xfrm>
          <a:prstGeom prst="rect">
            <a:avLst/>
          </a:prstGeom>
        </p:spPr>
      </p:pic>
      <p:sp>
        <p:nvSpPr>
          <p:cNvPr id="41" name="CuadroTexto 5"/>
          <p:cNvSpPr txBox="1"/>
          <p:nvPr/>
        </p:nvSpPr>
        <p:spPr>
          <a:xfrm>
            <a:off x="4293770" y="4327637"/>
            <a:ext cx="1169225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Rosa china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7690" y="4304150"/>
            <a:ext cx="520082" cy="520082"/>
          </a:xfrm>
          <a:prstGeom prst="rect">
            <a:avLst/>
          </a:prstGeom>
        </p:spPr>
      </p:pic>
      <p:sp>
        <p:nvSpPr>
          <p:cNvPr id="42" name="CuadroTexto 5"/>
          <p:cNvSpPr txBox="1"/>
          <p:nvPr/>
        </p:nvSpPr>
        <p:spPr>
          <a:xfrm>
            <a:off x="7273817" y="3632662"/>
            <a:ext cx="901589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Cara </a:t>
            </a:r>
            <a:endParaRPr lang="es-ES" altLang="es-CO" sz="1400" b="1" dirty="0"/>
          </a:p>
          <a:p>
            <a:pPr algn="ctr"/>
            <a:r>
              <a:rPr lang="es-ES" altLang="es-CO" sz="1400" b="1" dirty="0" smtClean="0"/>
              <a:t>2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0234" y="3657143"/>
            <a:ext cx="829755" cy="716607"/>
          </a:xfrm>
          <a:prstGeom prst="rect">
            <a:avLst/>
          </a:prstGeom>
        </p:spPr>
      </p:pic>
      <p:sp>
        <p:nvSpPr>
          <p:cNvPr id="47" name="CuadroTexto 5"/>
          <p:cNvSpPr txBox="1"/>
          <p:nvPr/>
        </p:nvSpPr>
        <p:spPr>
          <a:xfrm>
            <a:off x="7243294" y="4436573"/>
            <a:ext cx="1193073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Abdomen </a:t>
            </a:r>
            <a:endParaRPr lang="es-ES" altLang="es-CO" sz="1400" b="1" dirty="0"/>
          </a:p>
          <a:p>
            <a:pPr algn="ctr"/>
            <a:r>
              <a:rPr lang="es-ES" altLang="es-CO" sz="1400" b="1" dirty="0"/>
              <a:t>1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Casos</a:t>
            </a:r>
            <a:endParaRPr lang="es-ES" altLang="es-CO" sz="1400" b="1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17"/>
          <a:srcRect t="17632"/>
          <a:stretch/>
        </p:blipFill>
        <p:spPr>
          <a:xfrm>
            <a:off x="6359956" y="4476813"/>
            <a:ext cx="592432" cy="687494"/>
          </a:xfrm>
          <a:prstGeom prst="rect">
            <a:avLst/>
          </a:prstGeom>
        </p:spPr>
      </p:pic>
      <p:sp>
        <p:nvSpPr>
          <p:cNvPr id="49" name="CuadroTexto 5"/>
          <p:cNvSpPr txBox="1"/>
          <p:nvPr/>
        </p:nvSpPr>
        <p:spPr>
          <a:xfrm>
            <a:off x="8933521" y="2786210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1</a:t>
            </a:r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50" name="CuadroTexto 5"/>
          <p:cNvSpPr txBox="1"/>
          <p:nvPr/>
        </p:nvSpPr>
        <p:spPr>
          <a:xfrm>
            <a:off x="8964822" y="4019603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9</a:t>
            </a:r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51" name="CuadroTexto 5"/>
          <p:cNvSpPr txBox="1"/>
          <p:nvPr/>
        </p:nvSpPr>
        <p:spPr>
          <a:xfrm>
            <a:off x="4346230" y="5521195"/>
            <a:ext cx="1169225" cy="553998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Papeleta de Pólvora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1026" name="Picture 2" descr="Papeletas vaquero - Polvora El vaquero barrancabermeja | Facebo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10" y="5521195"/>
            <a:ext cx="550433" cy="4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uces de Bengala - Consulta disponibilidad y pre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61094" y="6155376"/>
            <a:ext cx="716273" cy="420668"/>
          </a:xfrm>
          <a:prstGeom prst="rect">
            <a:avLst/>
          </a:prstGeom>
        </p:spPr>
      </p:pic>
      <p:sp>
        <p:nvSpPr>
          <p:cNvPr id="52" name="CuadroTexto 5"/>
          <p:cNvSpPr txBox="1"/>
          <p:nvPr/>
        </p:nvSpPr>
        <p:spPr>
          <a:xfrm>
            <a:off x="4376886" y="6188839"/>
            <a:ext cx="1169225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Luces de </a:t>
            </a:r>
            <a:r>
              <a:rPr lang="es-ES" altLang="es-CO" sz="1000" b="1" dirty="0" err="1" smtClean="0"/>
              <a:t>vengala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/>
              <a:t> </a:t>
            </a:r>
            <a:r>
              <a:rPr lang="es-ES" altLang="es-CO" sz="1000" b="1" dirty="0"/>
              <a:t>Caso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7227" y="5295837"/>
            <a:ext cx="846263" cy="473907"/>
          </a:xfrm>
          <a:prstGeom prst="rect">
            <a:avLst/>
          </a:prstGeom>
        </p:spPr>
      </p:pic>
      <p:sp>
        <p:nvSpPr>
          <p:cNvPr id="55" name="CuadroTexto 5"/>
          <p:cNvSpPr txBox="1"/>
          <p:nvPr/>
        </p:nvSpPr>
        <p:spPr>
          <a:xfrm>
            <a:off x="7289590" y="5246524"/>
            <a:ext cx="1193073" cy="52322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Ojo </a:t>
            </a:r>
            <a:endParaRPr lang="es-ES" altLang="es-CO" sz="1400" b="1" dirty="0"/>
          </a:p>
          <a:p>
            <a:pPr algn="ctr"/>
            <a:r>
              <a:rPr lang="es-ES" altLang="es-CO" sz="1400" b="1" dirty="0"/>
              <a:t>1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</a:t>
            </a:r>
            <a:endParaRPr lang="es-ES" altLang="es-CO" sz="1400" b="1" dirty="0"/>
          </a:p>
        </p:txBody>
      </p:sp>
      <p:sp>
        <p:nvSpPr>
          <p:cNvPr id="54" name="CuadroTexto 5"/>
          <p:cNvSpPr txBox="1"/>
          <p:nvPr/>
        </p:nvSpPr>
        <p:spPr>
          <a:xfrm>
            <a:off x="10044155" y="2789111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dirty="0"/>
              <a:t>2</a:t>
            </a:r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56" name="CuadroTexto 5"/>
          <p:cNvSpPr txBox="1"/>
          <p:nvPr/>
        </p:nvSpPr>
        <p:spPr>
          <a:xfrm>
            <a:off x="7317988" y="5916378"/>
            <a:ext cx="1193073" cy="738664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400" b="1" dirty="0" smtClean="0"/>
              <a:t>Varias partes del cuerpo</a:t>
            </a:r>
            <a:endParaRPr lang="es-ES" altLang="es-CO" sz="1400" b="1" dirty="0"/>
          </a:p>
          <a:p>
            <a:pPr algn="ctr"/>
            <a:r>
              <a:rPr lang="es-ES" altLang="es-CO" sz="1400" b="1" dirty="0"/>
              <a:t>1</a:t>
            </a:r>
            <a:r>
              <a:rPr lang="es-ES" altLang="es-CO" sz="1400" b="1" baseline="0" dirty="0" smtClean="0"/>
              <a:t> </a:t>
            </a:r>
            <a:r>
              <a:rPr lang="es-ES" altLang="es-CO" sz="1400" b="1" dirty="0" smtClean="0"/>
              <a:t>Caso</a:t>
            </a:r>
            <a:endParaRPr lang="es-ES" altLang="es-CO" sz="1400" b="1" dirty="0"/>
          </a:p>
        </p:txBody>
      </p:sp>
      <p:sp>
        <p:nvSpPr>
          <p:cNvPr id="57" name="CuadroTexto 5"/>
          <p:cNvSpPr txBox="1"/>
          <p:nvPr/>
        </p:nvSpPr>
        <p:spPr>
          <a:xfrm>
            <a:off x="4414869" y="3793668"/>
            <a:ext cx="942946" cy="400110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000" b="1" dirty="0" smtClean="0"/>
              <a:t>Volador</a:t>
            </a:r>
            <a:endParaRPr lang="es-ES" altLang="es-CO" sz="1000" b="1" dirty="0"/>
          </a:p>
          <a:p>
            <a:pPr algn="ctr"/>
            <a:r>
              <a:rPr lang="es-ES" altLang="es-CO" sz="1000" b="1" dirty="0"/>
              <a:t>1</a:t>
            </a:r>
            <a:r>
              <a:rPr lang="es-ES" altLang="es-CO" sz="1000" b="1" baseline="0" dirty="0" smtClean="0"/>
              <a:t> </a:t>
            </a:r>
            <a:r>
              <a:rPr lang="es-ES" altLang="es-CO" sz="1000" b="1" dirty="0" smtClean="0"/>
              <a:t>Caso</a:t>
            </a:r>
            <a:endParaRPr lang="es-ES" altLang="es-CO" sz="1000" b="1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02422" y="3773564"/>
            <a:ext cx="463689" cy="42891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89361" y="5959410"/>
            <a:ext cx="848879" cy="600892"/>
          </a:xfrm>
          <a:prstGeom prst="rect">
            <a:avLst/>
          </a:prstGeom>
        </p:spPr>
      </p:pic>
      <p:sp>
        <p:nvSpPr>
          <p:cNvPr id="61" name="CuadroTexto 5"/>
          <p:cNvSpPr txBox="1"/>
          <p:nvPr/>
        </p:nvSpPr>
        <p:spPr>
          <a:xfrm>
            <a:off x="10102906" y="4605116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baseline="0" dirty="0" smtClean="0"/>
              <a:t>13</a:t>
            </a:r>
            <a:endParaRPr lang="es-ES" altLang="es-CO" sz="1100" b="1" dirty="0"/>
          </a:p>
          <a:p>
            <a:pPr algn="ctr"/>
            <a:r>
              <a:rPr lang="es-ES" altLang="es-CO" sz="1100" b="1" dirty="0" smtClean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  <p:sp>
        <p:nvSpPr>
          <p:cNvPr id="62" name="CuadroTexto 5"/>
          <p:cNvSpPr txBox="1"/>
          <p:nvPr/>
        </p:nvSpPr>
        <p:spPr>
          <a:xfrm>
            <a:off x="10044155" y="3440689"/>
            <a:ext cx="901589" cy="430887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s-CO" sz="1100" b="1" dirty="0"/>
              <a:t>Comuna</a:t>
            </a:r>
            <a:r>
              <a:rPr lang="es-ES" altLang="es-CO" sz="1100" b="1" baseline="0" dirty="0"/>
              <a:t> </a:t>
            </a:r>
            <a:r>
              <a:rPr lang="es-ES" altLang="es-CO" sz="1100" b="1" baseline="0" dirty="0" smtClean="0"/>
              <a:t>7</a:t>
            </a:r>
            <a:endParaRPr lang="es-ES" altLang="es-CO" sz="1100" b="1" dirty="0"/>
          </a:p>
          <a:p>
            <a:pPr algn="ctr"/>
            <a:r>
              <a:rPr lang="es-ES" altLang="es-CO" sz="1100" b="1" dirty="0"/>
              <a:t>1</a:t>
            </a:r>
            <a:r>
              <a:rPr lang="es-ES" altLang="es-CO" sz="1100" b="1" baseline="0" dirty="0" smtClean="0"/>
              <a:t> </a:t>
            </a:r>
            <a:r>
              <a:rPr lang="es-ES" altLang="es-CO" sz="1100" b="1" dirty="0" smtClean="0"/>
              <a:t>Caso</a:t>
            </a:r>
            <a:endParaRPr lang="es-ES" altLang="es-CO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1" grpId="0" bldLvl="0" animBg="1"/>
      <p:bldP spid="22" grpId="0" bldLvl="0" animBg="1"/>
      <p:bldP spid="23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2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7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5" grpId="0" bldLvl="0" animBg="1"/>
      <p:bldP spid="54" grpId="0" bldLvl="0" animBg="1"/>
      <p:bldP spid="56" grpId="0" bldLvl="0" animBg="1"/>
      <p:bldP spid="57" grpId="0" bldLvl="0" animBg="1"/>
      <p:bldP spid="61" grpId="0" bldLvl="0" animBg="1"/>
      <p:bldP spid="6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" y="97970"/>
            <a:ext cx="9710987" cy="100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5" y="225639"/>
            <a:ext cx="651215" cy="9312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02255" y="200907"/>
            <a:ext cx="6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EPIDEMIOLÓGICO DIARIO 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Vigilancia intensificada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emporada Decembrina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EPIDEMIOLOGICA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Nº52</a:t>
            </a:r>
            <a:endParaRPr lang="es-ES" altLang="es-CO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s-ES" altLang="es-CO" sz="1200" b="1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s-ES" alt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459048" y="1776724"/>
            <a:ext cx="48508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/>
              <a:t>                           INTOXICACIONES POR SUSTANCIAS QUÍMICAS –</a:t>
            </a:r>
          </a:p>
          <a:p>
            <a:r>
              <a:rPr lang="es-CO" sz="1400" b="1" dirty="0"/>
              <a:t>                           (Metanol y Fósforo b</a:t>
            </a:r>
            <a:r>
              <a:rPr lang="es-CO" sz="1600" b="1" dirty="0"/>
              <a:t>lanco)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459048" y="2933883"/>
            <a:ext cx="50059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/>
              <a:t>                           ENFERMEDADES TRANSMITIDAS POR ALIMENTOS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sz="1400" b="1" dirty="0"/>
              <a:t>                           </a:t>
            </a:r>
            <a:r>
              <a:rPr lang="es-MX" sz="1600" b="1" dirty="0"/>
              <a:t>–ETAS (No se han constituido brotes)</a:t>
            </a:r>
            <a:endParaRPr lang="es-CO" sz="1600" b="1" dirty="0"/>
          </a:p>
          <a:p>
            <a:endParaRPr lang="es-MX" sz="1600" b="1" dirty="0"/>
          </a:p>
        </p:txBody>
      </p:sp>
      <p:pic>
        <p:nvPicPr>
          <p:cNvPr id="16" name="Imagen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202831" y="1741314"/>
            <a:ext cx="937937" cy="845063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 rotWithShape="1">
          <a:blip r:embed="rId5"/>
          <a:srcRect r="60638"/>
          <a:stretch>
            <a:fillRect/>
          </a:stretch>
        </p:blipFill>
        <p:spPr bwMode="auto">
          <a:xfrm>
            <a:off x="3312491" y="1741314"/>
            <a:ext cx="961749" cy="850972"/>
          </a:xfrm>
          <a:prstGeom prst="rect">
            <a:avLst/>
          </a:prstGeom>
          <a:ln>
            <a:noFill/>
          </a:ln>
        </p:spPr>
      </p:pic>
      <p:pic>
        <p:nvPicPr>
          <p:cNvPr id="18" name="Imagen 17"/>
          <p:cNvPicPr/>
          <p:nvPr/>
        </p:nvPicPr>
        <p:blipFill rotWithShape="1">
          <a:blip r:embed="rId6"/>
          <a:srcRect b="5840"/>
          <a:stretch>
            <a:fillRect/>
          </a:stretch>
        </p:blipFill>
        <p:spPr bwMode="auto">
          <a:xfrm>
            <a:off x="2171402" y="2883351"/>
            <a:ext cx="1938732" cy="901285"/>
          </a:xfrm>
          <a:prstGeom prst="rect">
            <a:avLst/>
          </a:prstGeom>
          <a:ln>
            <a:noFill/>
          </a:ln>
        </p:spPr>
      </p:pic>
      <p:sp>
        <p:nvSpPr>
          <p:cNvPr id="19" name="CuadroTexto 18"/>
          <p:cNvSpPr txBox="1"/>
          <p:nvPr/>
        </p:nvSpPr>
        <p:spPr>
          <a:xfrm>
            <a:off x="9032550" y="1441047"/>
            <a:ext cx="11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rgbClr val="04456A"/>
                </a:solidFill>
                <a:latin typeface="Calibri (CUERPO)"/>
              </a:rPr>
              <a:t>CASOS:</a:t>
            </a:r>
            <a:r>
              <a:rPr lang="es-CO" sz="1400" b="1" dirty="0">
                <a:solidFill>
                  <a:srgbClr val="04456A"/>
                </a:solidFill>
                <a:latin typeface="Calibri (CUERPO)"/>
              </a:rPr>
              <a:t>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188740" y="1868712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0</a:t>
            </a:r>
            <a:endParaRPr lang="es-CO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188739" y="2964660"/>
            <a:ext cx="87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0</a:t>
            </a:r>
            <a:endParaRPr lang="es-CO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/>
          <a:srcRect l="50313" t="28323" r="35104" b="42219"/>
          <a:stretch>
            <a:fillRect/>
          </a:stretch>
        </p:blipFill>
        <p:spPr>
          <a:xfrm>
            <a:off x="8682153" y="1883430"/>
            <a:ext cx="299280" cy="3398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7"/>
          <a:srcRect l="50313" t="28323" r="35104" b="42219"/>
          <a:stretch>
            <a:fillRect/>
          </a:stretch>
        </p:blipFill>
        <p:spPr>
          <a:xfrm>
            <a:off x="8682153" y="2964660"/>
            <a:ext cx="299280" cy="339896"/>
          </a:xfrm>
          <a:prstGeom prst="rect">
            <a:avLst/>
          </a:prstGeom>
        </p:spPr>
      </p:pic>
      <p:sp>
        <p:nvSpPr>
          <p:cNvPr id="24" name="Signo menos 85"/>
          <p:cNvSpPr/>
          <p:nvPr/>
        </p:nvSpPr>
        <p:spPr>
          <a:xfrm>
            <a:off x="9188739" y="2259851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Signo menos 85"/>
          <p:cNvSpPr/>
          <p:nvPr/>
        </p:nvSpPr>
        <p:spPr>
          <a:xfrm>
            <a:off x="9188739" y="3343676"/>
            <a:ext cx="870303" cy="70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/>
          <p:cNvSpPr txBox="1"/>
          <p:nvPr/>
        </p:nvSpPr>
        <p:spPr>
          <a:xfrm>
            <a:off x="948954" y="6024752"/>
            <a:ext cx="3060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Secretaria de Salud Municipal, Investigación de casos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8981433" y="5791200"/>
            <a:ext cx="2208084" cy="657091"/>
            <a:chOff x="5754255" y="5882375"/>
            <a:chExt cx="3236217" cy="855469"/>
          </a:xfrm>
        </p:grpSpPr>
        <p:pic>
          <p:nvPicPr>
            <p:cNvPr id="28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 r="75028" b="15341"/>
            <a:stretch>
              <a:fillRect/>
            </a:stretch>
          </p:blipFill>
          <p:spPr bwMode="auto">
            <a:xfrm>
              <a:off x="5754255" y="5882375"/>
              <a:ext cx="803563" cy="85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 t="27022" b="17149"/>
            <a:stretch>
              <a:fillRect/>
            </a:stretch>
          </p:blipFill>
          <p:spPr bwMode="auto">
            <a:xfrm>
              <a:off x="6705599" y="5909061"/>
              <a:ext cx="745273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Alcaldía entregó motocicletas y buseta a la Policía Metropolitana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t="27022" r="25346" b="17149"/>
            <a:stretch>
              <a:fillRect/>
            </a:stretch>
          </p:blipFill>
          <p:spPr bwMode="auto">
            <a:xfrm>
              <a:off x="7438762" y="5913596"/>
              <a:ext cx="1551710" cy="82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1674</Words>
  <Application>Microsoft Office PowerPoint</Application>
  <PresentationFormat>Panorámica</PresentationFormat>
  <Paragraphs>123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(CUERPO)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Home</cp:lastModifiedBy>
  <cp:revision>86</cp:revision>
  <dcterms:created xsi:type="dcterms:W3CDTF">2023-12-09T16:14:00Z</dcterms:created>
  <dcterms:modified xsi:type="dcterms:W3CDTF">2023-12-26T20:59:53Z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55AE23B2650A4855B4B594737B4722B1_13</vt:lpwstr>
  </property>
  <property fmtid="{D5CDD505-2E9C-101B-9397-08002B2CF9AE}" pid="3" name="KSOProductBuildVer">
    <vt:lpwstr>1033-12.2.0.13359</vt:lpwstr>
  </property>
</Properties>
</file>